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0" r:id="rId5"/>
    <p:sldId id="264" r:id="rId6"/>
    <p:sldId id="265" r:id="rId7"/>
    <p:sldId id="274" r:id="rId8"/>
    <p:sldId id="277" r:id="rId9"/>
    <p:sldId id="261" r:id="rId10"/>
    <p:sldId id="278" r:id="rId11"/>
    <p:sldId id="268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77BB-2D4C-5669-65E3-D8E4B5EC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6A91A-4B73-A762-780A-AE878B439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80592-F0E3-EC06-91A5-6012E7EB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300A4-BAC6-38E5-EE54-70E9561B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C7D6-B2BE-4241-FB98-A0180C11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3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41AA-12F7-B76E-5302-CFEC92AC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C2974-0E4D-5B75-75F2-1B9DBB8A2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EF497-4389-1460-CE56-72FC6ADC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AE19-2B2A-4555-7CB6-EA8B1C6F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6CC44-D141-1627-3865-ACC64D14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14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AE544-C6B8-8194-618C-67BA00898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60479-34CA-2D62-C5E4-4EB92EAE4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8FE21-42AC-8AD4-7519-46B59325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E69F6-C682-AE62-A397-F147EEAE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7B45-C1CA-0C96-6D41-1EA9DC58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75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495E-D4B2-29FA-1225-16F758C4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2A41-918D-7839-3564-5D5B69A51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EF60B-6A04-D3F0-D7EC-1FAD0241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3EEE-2E87-8C4A-46CD-5BAE78F0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F712C-BD54-3190-479C-B796DB7B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58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F63C-B5EE-72E2-9233-A2D58BAE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B8EA6-2E5B-0FDA-26AD-44B6336F8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F976-B001-A611-3B9A-2A256BBB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D74-5162-96E3-4213-97533E2F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1E5CF-7AA9-E59A-4C91-2ACA10B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1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D4EA-C07A-A832-D014-6BB30E5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FCA2-29BA-74D8-65B0-5E723A900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7893-3148-747B-EE06-D7C60D569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C2A9A-84F7-D5B3-A945-9735C50C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D3368-2E7C-7DB0-BAD7-56171D0A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26F2C-4560-6229-1270-5BDABA49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1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D2B4-37C9-A81A-AF23-6B94FC968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E48B-4B79-B5FF-DA9E-886A3F181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43308-47CF-5E08-8096-23C2B48D0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8ED64-E334-7A85-230B-6E68A6188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9915F-E90C-52A8-EB2A-9D40D5D6C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586B3-F7A1-884D-AEAD-39BD7270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6A2AFC-58D1-09CB-BFAE-E91C375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E5336-C835-7564-09B3-0CE41889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5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E64D-5A03-B0EA-1281-E1458A7B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A20FA-1D7D-6056-8E5C-C715A5AE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10242-F243-60EC-2760-1CC6DC3B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CF0CB-8003-3877-2F59-C14A0CE2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52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4E88A-88D6-D9E1-9997-79BE6D12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F810A-B691-B344-8796-398EA77C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55CB-CC0D-409B-861F-609B4915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47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FE8D-8FE2-1520-328B-0654F116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70D6F-7154-A70C-ECFF-425420E8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D37F-0C3A-CE9C-2C24-2DBD5527A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6E717-8410-758C-F992-6F0F450F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2D45F-BD03-3923-E370-D96195B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F1930-A694-058D-5D80-779940B3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90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316-C340-408F-CCB9-6C4FA8B1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4E145-3348-9ED1-B8FB-DDABE528D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E5796-8B55-45DE-5932-E2278F8D9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9C9F1-BEDC-6F96-1349-57F94087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6AD2D-B909-ADA2-3A63-5C715A0E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438F4-D46B-613E-08A3-5EF8140B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033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4B10F-7BFA-B735-2428-14293A2A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C1018-5DA4-BD96-EDEE-85C5537E9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602A8-D925-D491-24AB-BA2A45690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F3AC-7525-48A8-BAAE-9CDE8C4A8F38}" type="datetimeFigureOut">
              <a:rPr lang="en-GB" smtClean="0"/>
              <a:t>29/05/2024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BAB3-6181-9A49-4142-9B55843F6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140B-2DED-A0CF-99B7-59B1F934E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596D3-AC0B-41A4-9F72-08D34E29E7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4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E3F7-60BF-ED38-20DC-5B6627F27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Arial Black" panose="020B0A04020102020204" pitchFamily="34" charset="0"/>
              </a:rPr>
              <a:t>Attendance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95808-E25F-73CA-D0FD-3F06497F3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Haseeb Tariq</a:t>
            </a:r>
          </a:p>
          <a:p>
            <a:r>
              <a:rPr lang="en-GB" dirty="0">
                <a:solidFill>
                  <a:schemeClr val="bg1"/>
                </a:solidFill>
              </a:rPr>
              <a:t>232506</a:t>
            </a:r>
          </a:p>
        </p:txBody>
      </p:sp>
    </p:spTree>
    <p:extLst>
      <p:ext uri="{BB962C8B-B14F-4D97-AF65-F5344CB8AC3E}">
        <p14:creationId xmlns:p14="http://schemas.microsoft.com/office/powerpoint/2010/main" val="373730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9D715-D584-75BE-35C2-D8736B9034EB}"/>
              </a:ext>
            </a:extLst>
          </p:cNvPr>
          <p:cNvSpPr txBox="1"/>
          <p:nvPr/>
        </p:nvSpPr>
        <p:spPr>
          <a:xfrm>
            <a:off x="1331844" y="496957"/>
            <a:ext cx="911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Functionalities:</a:t>
            </a:r>
            <a:endParaRPr lang="en-GB" sz="4800" b="1" i="0" dirty="0">
              <a:solidFill>
                <a:schemeClr val="accent2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622BA4-53C6-7BE8-73EE-5A3851E41CC0}"/>
              </a:ext>
            </a:extLst>
          </p:cNvPr>
          <p:cNvSpPr/>
          <p:nvPr/>
        </p:nvSpPr>
        <p:spPr>
          <a:xfrm>
            <a:off x="1937191" y="3298260"/>
            <a:ext cx="3454633" cy="32579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B8AA64-46C0-04D9-B9C0-6C35685E08C1}"/>
              </a:ext>
            </a:extLst>
          </p:cNvPr>
          <p:cNvSpPr/>
          <p:nvPr/>
        </p:nvSpPr>
        <p:spPr>
          <a:xfrm>
            <a:off x="3249156" y="1327954"/>
            <a:ext cx="1934819" cy="1907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C4A548-E96C-FAE5-47A7-EAB0B91FD03B}"/>
              </a:ext>
            </a:extLst>
          </p:cNvPr>
          <p:cNvSpPr/>
          <p:nvPr/>
        </p:nvSpPr>
        <p:spPr>
          <a:xfrm>
            <a:off x="212754" y="2574654"/>
            <a:ext cx="2005627" cy="18276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FCE1E-A66E-04EB-FBCF-AB54746CF9BC}"/>
              </a:ext>
            </a:extLst>
          </p:cNvPr>
          <p:cNvSpPr txBox="1"/>
          <p:nvPr/>
        </p:nvSpPr>
        <p:spPr>
          <a:xfrm>
            <a:off x="2419195" y="4296281"/>
            <a:ext cx="2617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FACULTY OPERATIONS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B853C6-4764-3C8C-1849-A72B01480069}"/>
              </a:ext>
            </a:extLst>
          </p:cNvPr>
          <p:cNvSpPr txBox="1"/>
          <p:nvPr/>
        </p:nvSpPr>
        <p:spPr>
          <a:xfrm>
            <a:off x="5237374" y="2341900"/>
            <a:ext cx="680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00B0F0"/>
                </a:solidFill>
                <a:effectLst/>
                <a:latin typeface="Söhne"/>
              </a:rPr>
              <a:t>Mark Attendance</a:t>
            </a:r>
            <a:r>
              <a:rPr lang="en-US" sz="1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US" sz="1800" b="0" i="0" dirty="0">
                <a:solidFill>
                  <a:srgbClr val="EEEBE6"/>
                </a:solidFill>
                <a:effectLst/>
                <a:latin typeface="Söhne"/>
              </a:rPr>
              <a:t>Prompts faculty members to enter student IDs and their respective attendance status for each session.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70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User Interaction: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Console Menu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Users navigate the system using a menu-driven interface, providing a straightforward and intuitive user experience.</a:t>
            </a:r>
          </a:p>
          <a:p>
            <a:pPr algn="l"/>
            <a:endParaRPr lang="en-US" sz="28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Input Validation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The system validates user inputs to ensure data integrity and prevent erroneous operations.</a:t>
            </a:r>
          </a:p>
          <a:p>
            <a:pPr algn="l"/>
            <a:endParaRPr lang="en-US" sz="28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Feedback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Provides informative messages to guide users through each operation and acknowledge successful completions or errors.</a:t>
            </a:r>
          </a:p>
        </p:txBody>
      </p:sp>
    </p:spTree>
    <p:extLst>
      <p:ext uri="{BB962C8B-B14F-4D97-AF65-F5344CB8AC3E}">
        <p14:creationId xmlns:p14="http://schemas.microsoft.com/office/powerpoint/2010/main" val="3431418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Implementation Details:</a:t>
            </a:r>
          </a:p>
          <a:p>
            <a:pPr algn="l"/>
            <a:endParaRPr lang="en-US" sz="2800" b="1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Object-Oriented Design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Utilizes principles such as inheritance and Inheritance to achieve modular and extensible code architecture.</a:t>
            </a:r>
          </a:p>
          <a:p>
            <a:pPr algn="l"/>
            <a:endParaRPr lang="en-US" sz="28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Data Structures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Employs List of Arrays to efficiently manage collections of users, allowing for easy retrieval and manipulation.</a:t>
            </a:r>
          </a:p>
          <a:p>
            <a:pPr algn="l"/>
            <a:endParaRPr lang="en-US" sz="28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Input Handling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Relies on the Scanner class for user input, facilitating interaction with the command-line interface.</a:t>
            </a:r>
          </a:p>
          <a:p>
            <a:pPr algn="l"/>
            <a:endParaRPr lang="en-US" sz="28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Söhne"/>
              </a:rPr>
              <a:t>Error Handling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Implements error handling mechanisms to gracefully manage exceptional scenarios and provide meaningful feedback to users.</a:t>
            </a:r>
          </a:p>
        </p:txBody>
      </p:sp>
    </p:spTree>
    <p:extLst>
      <p:ext uri="{BB962C8B-B14F-4D97-AF65-F5344CB8AC3E}">
        <p14:creationId xmlns:p14="http://schemas.microsoft.com/office/powerpoint/2010/main" val="40730229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" action="ppaction://media"/>
            <a:extLst>
              <a:ext uri="{FF2B5EF4-FFF2-40B4-BE49-F238E27FC236}">
                <a16:creationId xmlns:a16="http://schemas.microsoft.com/office/drawing/2014/main" id="{7001AC0E-B597-4055-1732-EEED1217A6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35" end="18672.9999"/>
                </p14:media>
              </p:ext>
            </p:extLst>
          </p:nvPr>
        </p:nvPicPr>
        <p:blipFill>
          <a:blip r:embed="rId4"/>
          <a:srcRect l="7083" t="39810" r="9566" b="36590"/>
          <a:stretch>
            <a:fillRect/>
          </a:stretch>
        </p:blipFill>
        <p:spPr>
          <a:xfrm>
            <a:off x="991843" y="2776909"/>
            <a:ext cx="10047126" cy="1600163"/>
          </a:xfrm>
          <a:custGeom>
            <a:avLst/>
            <a:gdLst/>
            <a:ahLst/>
            <a:cxnLst/>
            <a:rect l="l" t="t" r="r" b="b"/>
            <a:pathLst>
              <a:path w="10047126" h="1600163">
                <a:moveTo>
                  <a:pt x="9791402" y="1168562"/>
                </a:moveTo>
                <a:cubicBezTo>
                  <a:pt x="9867652" y="1168562"/>
                  <a:pt x="9929336" y="1188164"/>
                  <a:pt x="9976451" y="1227367"/>
                </a:cubicBezTo>
                <a:cubicBezTo>
                  <a:pt x="10023568" y="1266571"/>
                  <a:pt x="10047126" y="1317824"/>
                  <a:pt x="10047126" y="1381126"/>
                </a:cubicBezTo>
                <a:cubicBezTo>
                  <a:pt x="10047126" y="1445146"/>
                  <a:pt x="10023928" y="1497658"/>
                  <a:pt x="9977530" y="1538660"/>
                </a:cubicBezTo>
                <a:cubicBezTo>
                  <a:pt x="9931133" y="1579662"/>
                  <a:pt x="9869091" y="1600163"/>
                  <a:pt x="9791402" y="1600163"/>
                </a:cubicBezTo>
                <a:cubicBezTo>
                  <a:pt x="9715872" y="1600163"/>
                  <a:pt x="9654190" y="1579302"/>
                  <a:pt x="9606352" y="1537581"/>
                </a:cubicBezTo>
                <a:cubicBezTo>
                  <a:pt x="9558517" y="1495859"/>
                  <a:pt x="9534599" y="1443708"/>
                  <a:pt x="9534599" y="1381126"/>
                </a:cubicBezTo>
                <a:cubicBezTo>
                  <a:pt x="9534599" y="1317824"/>
                  <a:pt x="9557797" y="1266571"/>
                  <a:pt x="9604194" y="1227367"/>
                </a:cubicBezTo>
                <a:cubicBezTo>
                  <a:pt x="9650592" y="1188164"/>
                  <a:pt x="9712995" y="1168562"/>
                  <a:pt x="9791402" y="1168562"/>
                </a:cubicBezTo>
                <a:close/>
                <a:moveTo>
                  <a:pt x="3965786" y="362546"/>
                </a:moveTo>
                <a:cubicBezTo>
                  <a:pt x="3964348" y="379810"/>
                  <a:pt x="3959312" y="408224"/>
                  <a:pt x="3950680" y="447787"/>
                </a:cubicBezTo>
                <a:cubicBezTo>
                  <a:pt x="3942048" y="487351"/>
                  <a:pt x="3898529" y="657114"/>
                  <a:pt x="3820121" y="957077"/>
                </a:cubicBezTo>
                <a:lnTo>
                  <a:pt x="4115768" y="957077"/>
                </a:lnTo>
                <a:lnTo>
                  <a:pt x="4007868" y="536265"/>
                </a:lnTo>
                <a:cubicBezTo>
                  <a:pt x="3992761" y="474403"/>
                  <a:pt x="3982331" y="416496"/>
                  <a:pt x="3976576" y="362546"/>
                </a:cubicBezTo>
                <a:close/>
                <a:moveTo>
                  <a:pt x="9545389" y="25897"/>
                </a:moveTo>
                <a:lnTo>
                  <a:pt x="10029862" y="25897"/>
                </a:lnTo>
                <a:lnTo>
                  <a:pt x="9972675" y="1052029"/>
                </a:lnTo>
                <a:lnTo>
                  <a:pt x="9603655" y="1052029"/>
                </a:lnTo>
                <a:close/>
                <a:moveTo>
                  <a:pt x="6748091" y="25897"/>
                </a:moveTo>
                <a:lnTo>
                  <a:pt x="7214220" y="25897"/>
                </a:lnTo>
                <a:lnTo>
                  <a:pt x="7214220" y="761777"/>
                </a:lnTo>
                <a:lnTo>
                  <a:pt x="7219615" y="761777"/>
                </a:lnTo>
                <a:cubicBezTo>
                  <a:pt x="7233282" y="722933"/>
                  <a:pt x="7248748" y="686966"/>
                  <a:pt x="7266012" y="653877"/>
                </a:cubicBezTo>
                <a:lnTo>
                  <a:pt x="7574607" y="25897"/>
                </a:lnTo>
                <a:lnTo>
                  <a:pt x="8127057" y="25897"/>
                </a:lnTo>
                <a:lnTo>
                  <a:pt x="7687903" y="763935"/>
                </a:lnTo>
                <a:lnTo>
                  <a:pt x="8169139" y="1573188"/>
                </a:lnTo>
                <a:lnTo>
                  <a:pt x="7603741" y="1573188"/>
                </a:lnTo>
                <a:lnTo>
                  <a:pt x="7260617" y="919312"/>
                </a:lnTo>
                <a:cubicBezTo>
                  <a:pt x="7237598" y="867520"/>
                  <a:pt x="7223931" y="831913"/>
                  <a:pt x="7219615" y="812490"/>
                </a:cubicBezTo>
                <a:lnTo>
                  <a:pt x="7214220" y="812490"/>
                </a:lnTo>
                <a:lnTo>
                  <a:pt x="7214220" y="1573188"/>
                </a:lnTo>
                <a:lnTo>
                  <a:pt x="6748091" y="1573188"/>
                </a:lnTo>
                <a:close/>
                <a:moveTo>
                  <a:pt x="4957391" y="25897"/>
                </a:moveTo>
                <a:lnTo>
                  <a:pt x="5397624" y="25897"/>
                </a:lnTo>
                <a:lnTo>
                  <a:pt x="5920941" y="735881"/>
                </a:lnTo>
                <a:cubicBezTo>
                  <a:pt x="5927415" y="745233"/>
                  <a:pt x="5935328" y="756382"/>
                  <a:pt x="5944679" y="769330"/>
                </a:cubicBezTo>
                <a:cubicBezTo>
                  <a:pt x="5954031" y="782278"/>
                  <a:pt x="5963382" y="795586"/>
                  <a:pt x="5972733" y="809253"/>
                </a:cubicBezTo>
                <a:cubicBezTo>
                  <a:pt x="5982085" y="822921"/>
                  <a:pt x="5990897" y="836229"/>
                  <a:pt x="5999169" y="849177"/>
                </a:cubicBezTo>
                <a:cubicBezTo>
                  <a:pt x="6007442" y="862125"/>
                  <a:pt x="6013735" y="873634"/>
                  <a:pt x="6018051" y="883705"/>
                </a:cubicBezTo>
                <a:lnTo>
                  <a:pt x="6022367" y="883705"/>
                </a:lnTo>
                <a:cubicBezTo>
                  <a:pt x="6018051" y="852054"/>
                  <a:pt x="6015893" y="797384"/>
                  <a:pt x="6015893" y="719696"/>
                </a:cubicBezTo>
                <a:lnTo>
                  <a:pt x="6015893" y="25897"/>
                </a:lnTo>
                <a:lnTo>
                  <a:pt x="6447495" y="25897"/>
                </a:lnTo>
                <a:lnTo>
                  <a:pt x="6447495" y="1573188"/>
                </a:lnTo>
                <a:lnTo>
                  <a:pt x="6038552" y="1573188"/>
                </a:lnTo>
                <a:lnTo>
                  <a:pt x="5492577" y="826518"/>
                </a:lnTo>
                <a:cubicBezTo>
                  <a:pt x="5449416" y="767532"/>
                  <a:pt x="5414169" y="714301"/>
                  <a:pt x="5386834" y="666825"/>
                </a:cubicBezTo>
                <a:lnTo>
                  <a:pt x="5382518" y="666825"/>
                </a:lnTo>
                <a:cubicBezTo>
                  <a:pt x="5386834" y="743074"/>
                  <a:pt x="5388992" y="828676"/>
                  <a:pt x="5388992" y="923628"/>
                </a:cubicBezTo>
                <a:lnTo>
                  <a:pt x="5388992" y="1573188"/>
                </a:lnTo>
                <a:lnTo>
                  <a:pt x="4957391" y="1573188"/>
                </a:lnTo>
                <a:close/>
                <a:moveTo>
                  <a:pt x="3696036" y="25897"/>
                </a:moveTo>
                <a:lnTo>
                  <a:pt x="4274381" y="25897"/>
                </a:lnTo>
                <a:lnTo>
                  <a:pt x="4776118" y="1573188"/>
                </a:lnTo>
                <a:lnTo>
                  <a:pt x="4270066" y="1573188"/>
                </a:lnTo>
                <a:lnTo>
                  <a:pt x="4202088" y="1288331"/>
                </a:lnTo>
                <a:lnTo>
                  <a:pt x="3740275" y="1288331"/>
                </a:lnTo>
                <a:lnTo>
                  <a:pt x="3666902" y="1573188"/>
                </a:lnTo>
                <a:lnTo>
                  <a:pt x="3163008" y="1573188"/>
                </a:lnTo>
                <a:close/>
                <a:moveTo>
                  <a:pt x="1528391" y="25897"/>
                </a:moveTo>
                <a:lnTo>
                  <a:pt x="1994521" y="25897"/>
                </a:lnTo>
                <a:lnTo>
                  <a:pt x="1994521" y="598848"/>
                </a:lnTo>
                <a:lnTo>
                  <a:pt x="2529707" y="598848"/>
                </a:lnTo>
                <a:lnTo>
                  <a:pt x="2529707" y="25897"/>
                </a:lnTo>
                <a:lnTo>
                  <a:pt x="2995836" y="25897"/>
                </a:lnTo>
                <a:lnTo>
                  <a:pt x="2995836" y="1573188"/>
                </a:lnTo>
                <a:lnTo>
                  <a:pt x="2529707" y="1573188"/>
                </a:lnTo>
                <a:lnTo>
                  <a:pt x="2529707" y="995921"/>
                </a:lnTo>
                <a:lnTo>
                  <a:pt x="1994521" y="995921"/>
                </a:lnTo>
                <a:lnTo>
                  <a:pt x="1994521" y="1573188"/>
                </a:lnTo>
                <a:lnTo>
                  <a:pt x="1528391" y="1573188"/>
                </a:lnTo>
                <a:close/>
                <a:moveTo>
                  <a:pt x="0" y="25897"/>
                </a:moveTo>
                <a:lnTo>
                  <a:pt x="1339044" y="25897"/>
                </a:lnTo>
                <a:lnTo>
                  <a:pt x="1339044" y="390600"/>
                </a:lnTo>
                <a:lnTo>
                  <a:pt x="900969" y="390600"/>
                </a:lnTo>
                <a:lnTo>
                  <a:pt x="900969" y="1573188"/>
                </a:lnTo>
                <a:lnTo>
                  <a:pt x="432681" y="1573188"/>
                </a:lnTo>
                <a:lnTo>
                  <a:pt x="432681" y="390600"/>
                </a:lnTo>
                <a:lnTo>
                  <a:pt x="0" y="390600"/>
                </a:lnTo>
                <a:close/>
                <a:moveTo>
                  <a:pt x="8836409" y="0"/>
                </a:moveTo>
                <a:cubicBezTo>
                  <a:pt x="8890360" y="0"/>
                  <a:pt x="8939994" y="2158"/>
                  <a:pt x="8985312" y="6475"/>
                </a:cubicBezTo>
                <a:cubicBezTo>
                  <a:pt x="9030630" y="10791"/>
                  <a:pt x="9071812" y="16186"/>
                  <a:pt x="9108858" y="22660"/>
                </a:cubicBezTo>
                <a:cubicBezTo>
                  <a:pt x="9145904" y="29134"/>
                  <a:pt x="9197876" y="41363"/>
                  <a:pt x="9264774" y="59346"/>
                </a:cubicBezTo>
                <a:lnTo>
                  <a:pt x="9264774" y="453182"/>
                </a:lnTo>
                <a:cubicBezTo>
                  <a:pt x="9134574" y="381968"/>
                  <a:pt x="9006532" y="346361"/>
                  <a:pt x="8880649" y="346361"/>
                </a:cubicBezTo>
                <a:cubicBezTo>
                  <a:pt x="8828856" y="346361"/>
                  <a:pt x="8787135" y="356072"/>
                  <a:pt x="8755484" y="375494"/>
                </a:cubicBezTo>
                <a:cubicBezTo>
                  <a:pt x="8723834" y="394916"/>
                  <a:pt x="8708008" y="421531"/>
                  <a:pt x="8708008" y="455340"/>
                </a:cubicBezTo>
                <a:cubicBezTo>
                  <a:pt x="8708008" y="487710"/>
                  <a:pt x="8720776" y="514506"/>
                  <a:pt x="8746313" y="535726"/>
                </a:cubicBezTo>
                <a:cubicBezTo>
                  <a:pt x="8771849" y="556946"/>
                  <a:pt x="8825259" y="584461"/>
                  <a:pt x="8906545" y="618270"/>
                </a:cubicBezTo>
                <a:cubicBezTo>
                  <a:pt x="9066956" y="683010"/>
                  <a:pt x="9180432" y="753865"/>
                  <a:pt x="9246970" y="830834"/>
                </a:cubicBezTo>
                <a:cubicBezTo>
                  <a:pt x="9313509" y="907802"/>
                  <a:pt x="9346778" y="999158"/>
                  <a:pt x="9346778" y="1104901"/>
                </a:cubicBezTo>
                <a:cubicBezTo>
                  <a:pt x="9346778" y="1207766"/>
                  <a:pt x="9319264" y="1297323"/>
                  <a:pt x="9264234" y="1373572"/>
                </a:cubicBezTo>
                <a:cubicBezTo>
                  <a:pt x="9209205" y="1449822"/>
                  <a:pt x="9132056" y="1506649"/>
                  <a:pt x="9032788" y="1544055"/>
                </a:cubicBezTo>
                <a:cubicBezTo>
                  <a:pt x="8933520" y="1581460"/>
                  <a:pt x="8814110" y="1600163"/>
                  <a:pt x="8674559" y="1600163"/>
                </a:cubicBezTo>
                <a:cubicBezTo>
                  <a:pt x="8512708" y="1600163"/>
                  <a:pt x="8364525" y="1572828"/>
                  <a:pt x="8230009" y="1518159"/>
                </a:cubicBezTo>
                <a:lnTo>
                  <a:pt x="8230009" y="1094110"/>
                </a:lnTo>
                <a:cubicBezTo>
                  <a:pt x="8294749" y="1141587"/>
                  <a:pt x="8366324" y="1179891"/>
                  <a:pt x="8444731" y="1209024"/>
                </a:cubicBezTo>
                <a:cubicBezTo>
                  <a:pt x="8523139" y="1238158"/>
                  <a:pt x="8596151" y="1252724"/>
                  <a:pt x="8663769" y="1252724"/>
                </a:cubicBezTo>
                <a:cubicBezTo>
                  <a:pt x="8714842" y="1252724"/>
                  <a:pt x="8754405" y="1243553"/>
                  <a:pt x="8782459" y="1225209"/>
                </a:cubicBezTo>
                <a:cubicBezTo>
                  <a:pt x="8810513" y="1206866"/>
                  <a:pt x="8824540" y="1180071"/>
                  <a:pt x="8824540" y="1144824"/>
                </a:cubicBezTo>
                <a:cubicBezTo>
                  <a:pt x="8824540" y="1119647"/>
                  <a:pt x="8817527" y="1097527"/>
                  <a:pt x="8803500" y="1078465"/>
                </a:cubicBezTo>
                <a:cubicBezTo>
                  <a:pt x="8789473" y="1059403"/>
                  <a:pt x="8768252" y="1041599"/>
                  <a:pt x="8739839" y="1025054"/>
                </a:cubicBezTo>
                <a:cubicBezTo>
                  <a:pt x="8711425" y="1008509"/>
                  <a:pt x="8658734" y="985850"/>
                  <a:pt x="8581764" y="957077"/>
                </a:cubicBezTo>
                <a:cubicBezTo>
                  <a:pt x="8332874" y="861405"/>
                  <a:pt x="8208429" y="706748"/>
                  <a:pt x="8208429" y="493105"/>
                </a:cubicBezTo>
                <a:cubicBezTo>
                  <a:pt x="8208429" y="343483"/>
                  <a:pt x="8265257" y="223894"/>
                  <a:pt x="8378912" y="134336"/>
                </a:cubicBezTo>
                <a:cubicBezTo>
                  <a:pt x="8492567" y="44779"/>
                  <a:pt x="8645066" y="0"/>
                  <a:pt x="883640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7959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620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821E-15CC-3293-50F4-3A7DB152A940}"/>
              </a:ext>
            </a:extLst>
          </p:cNvPr>
          <p:cNvSpPr txBox="1"/>
          <p:nvPr/>
        </p:nvSpPr>
        <p:spPr>
          <a:xfrm>
            <a:off x="238664" y="327802"/>
            <a:ext cx="1171467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Overview:</a:t>
            </a:r>
          </a:p>
          <a:p>
            <a:pPr algn="l"/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 </a:t>
            </a:r>
            <a:r>
              <a:rPr lang="en-US" sz="2800" i="0" dirty="0">
                <a:solidFill>
                  <a:srgbClr val="EEEBE6"/>
                </a:solidFill>
                <a:effectLst/>
                <a:latin typeface="Söhne"/>
              </a:rPr>
              <a:t>The Attendance Management System is a software solution designed to streamline the process of recording and managing attendance in educational institutions.</a:t>
            </a:r>
          </a:p>
          <a:p>
            <a:pPr algn="l"/>
            <a:endParaRPr lang="en-US" sz="2800" b="1" dirty="0">
              <a:solidFill>
                <a:srgbClr val="EEEBE6"/>
              </a:solidFill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Importance</a:t>
            </a:r>
            <a:r>
              <a:rPr lang="en-US" sz="28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: </a:t>
            </a:r>
          </a:p>
          <a:p>
            <a:pPr algn="l"/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Efficient attendance management is crucial for tracking student participation, assessing academic progress, and ensuring compliance with institutional requirements.</a:t>
            </a:r>
          </a:p>
          <a:p>
            <a:pPr algn="l"/>
            <a:endParaRPr lang="en-US" sz="2800" b="0" i="0" dirty="0">
              <a:solidFill>
                <a:schemeClr val="accent2">
                  <a:lumMod val="75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Java Implementation</a:t>
            </a:r>
            <a:r>
              <a:rPr lang="en-US" sz="2800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: </a:t>
            </a:r>
          </a:p>
          <a:p>
            <a:pPr algn="l"/>
            <a:r>
              <a:rPr lang="en-US" sz="2800" b="0" i="0" dirty="0">
                <a:solidFill>
                  <a:srgbClr val="EEEBE6"/>
                </a:solidFill>
                <a:effectLst/>
                <a:latin typeface="Söhne"/>
              </a:rPr>
              <a:t>The system is implemented in Java programming language, providing a robust and scalable solution for educational institutions of varying sizes.</a:t>
            </a:r>
          </a:p>
        </p:txBody>
      </p:sp>
    </p:spTree>
    <p:extLst>
      <p:ext uri="{BB962C8B-B14F-4D97-AF65-F5344CB8AC3E}">
        <p14:creationId xmlns:p14="http://schemas.microsoft.com/office/powerpoint/2010/main" val="22022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620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821E-15CC-3293-50F4-3A7DB152A940}"/>
              </a:ext>
            </a:extLst>
          </p:cNvPr>
          <p:cNvSpPr txBox="1"/>
          <p:nvPr/>
        </p:nvSpPr>
        <p:spPr>
          <a:xfrm>
            <a:off x="238664" y="327802"/>
            <a:ext cx="117146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System Overview:</a:t>
            </a:r>
          </a:p>
          <a:p>
            <a:pPr algn="l"/>
            <a:endParaRPr lang="en-GB" sz="2800" b="1" i="0" dirty="0">
              <a:solidFill>
                <a:schemeClr val="accent2">
                  <a:lumMod val="75000"/>
                </a:schemeClr>
              </a:solidFill>
              <a:effectLst/>
              <a:latin typeface="Söhne"/>
            </a:endParaRPr>
          </a:p>
          <a:p>
            <a:pPr algn="l"/>
            <a:r>
              <a:rPr lang="en-GB" sz="2800" b="1" i="0" dirty="0">
                <a:solidFill>
                  <a:srgbClr val="EEEBE6"/>
                </a:solidFill>
                <a:effectLst/>
                <a:latin typeface="Söhne"/>
              </a:rPr>
              <a:t>Components</a:t>
            </a:r>
            <a:r>
              <a:rPr lang="en-GB" sz="28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User Types</a:t>
            </a:r>
            <a:r>
              <a:rPr lang="en-GB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: </a:t>
            </a:r>
            <a:r>
              <a:rPr lang="en-GB" sz="2800" b="0" i="0" dirty="0">
                <a:solidFill>
                  <a:srgbClr val="EEEBE6"/>
                </a:solidFill>
                <a:effectLst/>
                <a:latin typeface="Söhne"/>
              </a:rPr>
              <a:t>Admin, Student, Faculty.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Functionalities</a:t>
            </a:r>
            <a:r>
              <a:rPr lang="en-GB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: </a:t>
            </a:r>
            <a:r>
              <a:rPr lang="en-GB" sz="2800" b="0" i="0" dirty="0">
                <a:solidFill>
                  <a:srgbClr val="EEEBE6"/>
                </a:solidFill>
                <a:effectLst/>
                <a:latin typeface="Söhne"/>
              </a:rPr>
              <a:t>Add, delete, update users, Mark Faculty Attendance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EEEBE6"/>
                </a:solidFill>
                <a:effectLst/>
                <a:latin typeface="Söhne"/>
              </a:rPr>
              <a:t>View  Faculty Attendance; mark attendance; view attendance.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Interface</a:t>
            </a:r>
            <a:r>
              <a:rPr lang="en-GB" sz="2800" b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: </a:t>
            </a:r>
            <a:r>
              <a:rPr lang="en-GB" sz="2800" b="0" i="0" dirty="0">
                <a:solidFill>
                  <a:srgbClr val="EEEBE6"/>
                </a:solidFill>
                <a:effectLst/>
                <a:latin typeface="Söhne"/>
              </a:rPr>
              <a:t>Command-line interface (CLI) for user interaction, ensuring accessibility across different platforms.</a:t>
            </a:r>
          </a:p>
        </p:txBody>
      </p:sp>
    </p:spTree>
    <p:extLst>
      <p:ext uri="{BB962C8B-B14F-4D97-AF65-F5344CB8AC3E}">
        <p14:creationId xmlns:p14="http://schemas.microsoft.com/office/powerpoint/2010/main" val="36878292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620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821E-15CC-3293-50F4-3A7DB152A940}"/>
              </a:ext>
            </a:extLst>
          </p:cNvPr>
          <p:cNvSpPr txBox="1"/>
          <p:nvPr/>
        </p:nvSpPr>
        <p:spPr>
          <a:xfrm>
            <a:off x="238664" y="327802"/>
            <a:ext cx="11714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User Types: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Admin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Responsibilities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Admins have privileged access to system management functions.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Operations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Add User: Register new admins, students, or faculty members.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Delete User: Remove users from the system.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Update User: Modify user details such as name and email address.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View Users: Retrieve a list of all users registered in the system.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EEBE6"/>
                </a:solidFill>
                <a:latin typeface="Söhne"/>
              </a:rPr>
              <a:t>Faculty Attendance: It can mark and view Faculty Attendance</a:t>
            </a:r>
            <a:endParaRPr lang="en-US" sz="20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/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375975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620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821E-15CC-3293-50F4-3A7DB152A940}"/>
              </a:ext>
            </a:extLst>
          </p:cNvPr>
          <p:cNvSpPr txBox="1"/>
          <p:nvPr/>
        </p:nvSpPr>
        <p:spPr>
          <a:xfrm>
            <a:off x="238664" y="327802"/>
            <a:ext cx="117146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User Types: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Admin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Responsibilities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Admins have privileged access to system management functions.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Operations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Add User: Register new admins, students, or faculty members.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Delete User: Remove users from the system.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Update User: Modify user details such as name and email address.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View Users: Retrieve a list of all users registered in the system.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EEBE6"/>
                </a:solidFill>
                <a:latin typeface="Söhne"/>
              </a:rPr>
              <a:t>Faculty Attendance: It can mark and view Faculty Attendance</a:t>
            </a:r>
            <a:endParaRPr lang="en-US" sz="2000" b="0" i="0" dirty="0">
              <a:solidFill>
                <a:srgbClr val="EEEBE6"/>
              </a:solidFill>
              <a:effectLst/>
              <a:latin typeface="Söhne"/>
            </a:endParaRP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Student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Role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Students primarily interact with the system to monitor their attendance records.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Features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View Attendance: Access their attendance history by providing their unique student ID.</a:t>
            </a:r>
          </a:p>
        </p:txBody>
      </p:sp>
    </p:spTree>
    <p:extLst>
      <p:ext uri="{BB962C8B-B14F-4D97-AF65-F5344CB8AC3E}">
        <p14:creationId xmlns:p14="http://schemas.microsoft.com/office/powerpoint/2010/main" val="36493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620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8821E-15CC-3293-50F4-3A7DB152A940}"/>
              </a:ext>
            </a:extLst>
          </p:cNvPr>
          <p:cNvSpPr txBox="1"/>
          <p:nvPr/>
        </p:nvSpPr>
        <p:spPr>
          <a:xfrm>
            <a:off x="238664" y="327802"/>
            <a:ext cx="11714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User Types: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Admin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Responsibilities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Admins have privileged access to system management functions.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Operations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Add User: Register new admins, students, or faculty members.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Delete User: Remove users from the system.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Update User: Modify user details such as name and email address.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View Users: Retrieve a list of all users registered in the system.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EEEBE6"/>
                </a:solidFill>
                <a:latin typeface="Söhne"/>
              </a:rPr>
              <a:t>Faculty Attendance: It can mark and view Faculty Attendance</a:t>
            </a:r>
            <a:endParaRPr lang="en-US" sz="2000" b="0" i="0" dirty="0">
              <a:solidFill>
                <a:srgbClr val="EEEBE6"/>
              </a:solidFill>
              <a:effectLst/>
              <a:latin typeface="Söhne"/>
            </a:endParaRP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EEEBE6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Student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Role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Students primarily interact with the system to monitor their attendance records.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Features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257300" lvl="2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View Attendance: Access their attendance history by providing their unique student ID.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Söhne"/>
              </a:rPr>
              <a:t>Faculty</a:t>
            </a:r>
            <a:endParaRPr lang="en-US" sz="2000" b="0" i="0" dirty="0">
              <a:solidFill>
                <a:srgbClr val="FFFF00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Role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 Faculty members are responsible for marking attendance during classes.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1" i="0" dirty="0">
                <a:solidFill>
                  <a:srgbClr val="EEEBE6"/>
                </a:solidFill>
                <a:effectLst/>
                <a:latin typeface="Söhne"/>
              </a:rPr>
              <a:t>Capabilities</a:t>
            </a: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2000" b="0" i="0" dirty="0">
                <a:solidFill>
                  <a:srgbClr val="EEEBE6"/>
                </a:solidFill>
                <a:effectLst/>
                <a:latin typeface="Söhne"/>
              </a:rPr>
              <a:t>Mark Attendance: Record students' attendance status (present or absent) for each session.</a:t>
            </a:r>
          </a:p>
        </p:txBody>
      </p:sp>
    </p:spTree>
    <p:extLst>
      <p:ext uri="{BB962C8B-B14F-4D97-AF65-F5344CB8AC3E}">
        <p14:creationId xmlns:p14="http://schemas.microsoft.com/office/powerpoint/2010/main" val="26401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10E10-7B36-E839-AE89-823A31ACD8B1}"/>
              </a:ext>
            </a:extLst>
          </p:cNvPr>
          <p:cNvSpPr txBox="1"/>
          <p:nvPr/>
        </p:nvSpPr>
        <p:spPr>
          <a:xfrm>
            <a:off x="238664" y="327803"/>
            <a:ext cx="1171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Functionalities:</a:t>
            </a:r>
            <a:endParaRPr lang="en-GB" sz="2800" b="1" i="0" dirty="0">
              <a:solidFill>
                <a:schemeClr val="accent2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29187E-7BAA-DB4F-0D53-1600C7C2A984}"/>
              </a:ext>
            </a:extLst>
          </p:cNvPr>
          <p:cNvSpPr/>
          <p:nvPr/>
        </p:nvSpPr>
        <p:spPr>
          <a:xfrm>
            <a:off x="638355" y="2346385"/>
            <a:ext cx="2769079" cy="251891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ADMIN OPERATIONS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F4211A-CC40-65FB-AF96-FDEE7749213E}"/>
              </a:ext>
            </a:extLst>
          </p:cNvPr>
          <p:cNvSpPr/>
          <p:nvPr/>
        </p:nvSpPr>
        <p:spPr>
          <a:xfrm>
            <a:off x="4711461" y="2346383"/>
            <a:ext cx="2769079" cy="25189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Student Operations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D58129-C1DD-84F6-0CC2-F0FB00B47594}"/>
              </a:ext>
            </a:extLst>
          </p:cNvPr>
          <p:cNvSpPr/>
          <p:nvPr/>
        </p:nvSpPr>
        <p:spPr>
          <a:xfrm>
            <a:off x="8784566" y="2346383"/>
            <a:ext cx="2769079" cy="25189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Faculty  Operations</a:t>
            </a:r>
          </a:p>
        </p:txBody>
      </p:sp>
    </p:spTree>
    <p:extLst>
      <p:ext uri="{BB962C8B-B14F-4D97-AF65-F5344CB8AC3E}">
        <p14:creationId xmlns:p14="http://schemas.microsoft.com/office/powerpoint/2010/main" val="6367386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9D715-D584-75BE-35C2-D8736B9034EB}"/>
              </a:ext>
            </a:extLst>
          </p:cNvPr>
          <p:cNvSpPr txBox="1"/>
          <p:nvPr/>
        </p:nvSpPr>
        <p:spPr>
          <a:xfrm>
            <a:off x="1331844" y="496957"/>
            <a:ext cx="911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Functionalities:</a:t>
            </a:r>
            <a:endParaRPr lang="en-GB" sz="4800" b="1" i="0" dirty="0">
              <a:solidFill>
                <a:schemeClr val="accent2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A97456-BC10-5C9E-E922-08A428023D14}"/>
              </a:ext>
            </a:extLst>
          </p:cNvPr>
          <p:cNvSpPr/>
          <p:nvPr/>
        </p:nvSpPr>
        <p:spPr>
          <a:xfrm>
            <a:off x="1937191" y="3298260"/>
            <a:ext cx="3454633" cy="325792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593722-25C3-71C2-E061-1ACE566ECAED}"/>
              </a:ext>
            </a:extLst>
          </p:cNvPr>
          <p:cNvSpPr/>
          <p:nvPr/>
        </p:nvSpPr>
        <p:spPr>
          <a:xfrm>
            <a:off x="3249156" y="1327954"/>
            <a:ext cx="1934819" cy="1907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BEBAFF-1864-1783-1355-1CB0AF9AD784}"/>
              </a:ext>
            </a:extLst>
          </p:cNvPr>
          <p:cNvSpPr/>
          <p:nvPr/>
        </p:nvSpPr>
        <p:spPr>
          <a:xfrm>
            <a:off x="212754" y="2574654"/>
            <a:ext cx="2005627" cy="18276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C97D5-4E64-F04F-C9EE-06A47957EEC3}"/>
              </a:ext>
            </a:extLst>
          </p:cNvPr>
          <p:cNvSpPr txBox="1"/>
          <p:nvPr/>
        </p:nvSpPr>
        <p:spPr>
          <a:xfrm>
            <a:off x="2419195" y="4296281"/>
            <a:ext cx="2617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ADMIN 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71CD-513C-EB92-FF4C-4745F90E93E2}"/>
              </a:ext>
            </a:extLst>
          </p:cNvPr>
          <p:cNvSpPr txBox="1"/>
          <p:nvPr/>
        </p:nvSpPr>
        <p:spPr>
          <a:xfrm>
            <a:off x="5237374" y="2341900"/>
            <a:ext cx="6806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1800" b="1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Add User</a:t>
            </a:r>
            <a:r>
              <a:rPr lang="en-US" sz="1800" b="0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: </a:t>
            </a:r>
            <a:r>
              <a:rPr lang="en-US" sz="1800" b="0" i="0" kern="1200" dirty="0">
                <a:solidFill>
                  <a:srgbClr val="EEEBE6"/>
                </a:solidFill>
                <a:effectLst/>
                <a:latin typeface="Söhne"/>
                <a:ea typeface="+mn-ea"/>
                <a:cs typeface="+mn-cs"/>
              </a:rPr>
              <a:t>Collects necessary information (name, ID, email) and creates a new user object based on the specified role.</a:t>
            </a:r>
            <a:endParaRPr lang="en-GB" sz="1800" dirty="0">
              <a:effectLst/>
            </a:endParaRP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Delete User</a:t>
            </a:r>
            <a:r>
              <a:rPr lang="en-US" sz="1800" b="0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: </a:t>
            </a:r>
            <a:r>
              <a:rPr lang="en-US" sz="1800" b="0" i="0" kern="1200" dirty="0">
                <a:solidFill>
                  <a:srgbClr val="EEEBE6"/>
                </a:solidFill>
                <a:effectLst/>
                <a:latin typeface="Söhne"/>
                <a:ea typeface="+mn-ea"/>
                <a:cs typeface="+mn-cs"/>
              </a:rPr>
              <a:t>Searches for a user by ID and removes them from the system if found.</a:t>
            </a:r>
            <a:endParaRPr lang="en-GB" dirty="0">
              <a:effectLst/>
            </a:endParaRP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Update User</a:t>
            </a:r>
            <a:r>
              <a:rPr lang="en-US" sz="1800" b="0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: </a:t>
            </a:r>
            <a:r>
              <a:rPr lang="en-US" sz="1800" b="0" i="0" kern="1200" dirty="0">
                <a:solidFill>
                  <a:srgbClr val="EEEBE6"/>
                </a:solidFill>
                <a:effectLst/>
                <a:latin typeface="Söhne"/>
                <a:ea typeface="+mn-ea"/>
                <a:cs typeface="+mn-cs"/>
              </a:rPr>
              <a:t>Allows modification of user details based on the user's role (admin, student, faculty).</a:t>
            </a:r>
            <a:endParaRPr lang="en-GB" dirty="0">
              <a:effectLst/>
            </a:endParaRP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View Users</a:t>
            </a:r>
            <a:r>
              <a:rPr lang="en-US" sz="1800" b="0" i="0" kern="1200" dirty="0">
                <a:solidFill>
                  <a:srgbClr val="00B0F0"/>
                </a:solidFill>
                <a:effectLst/>
                <a:latin typeface="Söhne"/>
                <a:ea typeface="+mn-ea"/>
                <a:cs typeface="+mn-cs"/>
              </a:rPr>
              <a:t>: </a:t>
            </a:r>
            <a:r>
              <a:rPr lang="en-US" sz="1800" b="0" i="0" kern="1200" dirty="0">
                <a:solidFill>
                  <a:srgbClr val="EEEBE6"/>
                </a:solidFill>
                <a:effectLst/>
                <a:latin typeface="Söhne"/>
                <a:ea typeface="+mn-ea"/>
                <a:cs typeface="+mn-cs"/>
              </a:rPr>
              <a:t>Iterates through the list of users and displays their information.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F0"/>
                </a:solidFill>
                <a:latin typeface="Söhne"/>
              </a:rPr>
              <a:t>Faculty Attendance: </a:t>
            </a:r>
            <a:r>
              <a:rPr lang="en-US" sz="1800" dirty="0">
                <a:solidFill>
                  <a:srgbClr val="EEEBE6"/>
                </a:solidFill>
                <a:latin typeface="Söhne"/>
              </a:rPr>
              <a:t>It can mark and view Faculty Attendance</a:t>
            </a:r>
            <a:endParaRPr lang="en-US" sz="1800" b="0" i="0" dirty="0">
              <a:solidFill>
                <a:srgbClr val="EEEBE6"/>
              </a:solidFill>
              <a:effectLst/>
              <a:latin typeface="Söhne"/>
            </a:endParaRP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88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9D715-D584-75BE-35C2-D8736B9034EB}"/>
              </a:ext>
            </a:extLst>
          </p:cNvPr>
          <p:cNvSpPr txBox="1"/>
          <p:nvPr/>
        </p:nvSpPr>
        <p:spPr>
          <a:xfrm>
            <a:off x="1331844" y="496957"/>
            <a:ext cx="911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Functionalities:</a:t>
            </a:r>
            <a:endParaRPr lang="en-GB" sz="4800" b="1" i="0" dirty="0">
              <a:solidFill>
                <a:schemeClr val="accent2">
                  <a:lumMod val="75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C306CF-C800-7FA1-2640-A2E47E50030B}"/>
              </a:ext>
            </a:extLst>
          </p:cNvPr>
          <p:cNvSpPr/>
          <p:nvPr/>
        </p:nvSpPr>
        <p:spPr>
          <a:xfrm>
            <a:off x="1937191" y="3298260"/>
            <a:ext cx="3454633" cy="32579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214FC3-8D82-9CD3-B3D4-AF9FAF332EB2}"/>
              </a:ext>
            </a:extLst>
          </p:cNvPr>
          <p:cNvSpPr/>
          <p:nvPr/>
        </p:nvSpPr>
        <p:spPr>
          <a:xfrm>
            <a:off x="3249156" y="1327954"/>
            <a:ext cx="1934819" cy="19072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8AB298-9AAE-72DF-1725-FAAEBEEB5AE3}"/>
              </a:ext>
            </a:extLst>
          </p:cNvPr>
          <p:cNvSpPr/>
          <p:nvPr/>
        </p:nvSpPr>
        <p:spPr>
          <a:xfrm>
            <a:off x="212754" y="2574654"/>
            <a:ext cx="2005627" cy="18276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3E932-854F-A06E-8AEA-45FFD711C905}"/>
              </a:ext>
            </a:extLst>
          </p:cNvPr>
          <p:cNvSpPr txBox="1"/>
          <p:nvPr/>
        </p:nvSpPr>
        <p:spPr>
          <a:xfrm>
            <a:off x="2419195" y="4296281"/>
            <a:ext cx="2617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STUDENT OPERATIONS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680C5-4163-DED9-9259-E25DF364EC03}"/>
              </a:ext>
            </a:extLst>
          </p:cNvPr>
          <p:cNvSpPr txBox="1"/>
          <p:nvPr/>
        </p:nvSpPr>
        <p:spPr>
          <a:xfrm>
            <a:off x="5237374" y="2341900"/>
            <a:ext cx="680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00B0F0"/>
                </a:solidFill>
                <a:effectLst/>
                <a:latin typeface="Söhne"/>
              </a:rPr>
              <a:t>View Attendance</a:t>
            </a:r>
            <a:r>
              <a:rPr lang="en-US" sz="1800" b="0" i="0" dirty="0">
                <a:solidFill>
                  <a:srgbClr val="00B0F0"/>
                </a:solidFill>
                <a:effectLst/>
                <a:latin typeface="Söhne"/>
              </a:rPr>
              <a:t>: </a:t>
            </a:r>
            <a:r>
              <a:rPr lang="en-US" sz="1800" b="0" i="0" dirty="0">
                <a:solidFill>
                  <a:srgbClr val="EEEBE6"/>
                </a:solidFill>
                <a:effectLst/>
                <a:latin typeface="Söhne"/>
              </a:rPr>
              <a:t>Retrieves attendance records associated with a specific student ID and displays them to the user.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4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737</Words>
  <Application>Microsoft Office PowerPoint</Application>
  <PresentationFormat>Widescreen</PresentationFormat>
  <Paragraphs>91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Algerian</vt:lpstr>
      <vt:lpstr>Arial</vt:lpstr>
      <vt:lpstr>Arial Black</vt:lpstr>
      <vt:lpstr>Calibri</vt:lpstr>
      <vt:lpstr>Calibri Light</vt:lpstr>
      <vt:lpstr>Courier New</vt:lpstr>
      <vt:lpstr>Söhne</vt:lpstr>
      <vt:lpstr>Wingdings</vt:lpstr>
      <vt:lpstr>Office Theme</vt:lpstr>
      <vt:lpstr>Attendance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Management System</dc:title>
  <dc:creator>HASEEB AWAN</dc:creator>
  <cp:lastModifiedBy>HASEEB AWAN</cp:lastModifiedBy>
  <cp:revision>24</cp:revision>
  <dcterms:created xsi:type="dcterms:W3CDTF">2024-05-16T19:36:05Z</dcterms:created>
  <dcterms:modified xsi:type="dcterms:W3CDTF">2024-05-29T17:52:53Z</dcterms:modified>
</cp:coreProperties>
</file>